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91" r:id="rId2"/>
    <p:sldId id="257" r:id="rId3"/>
    <p:sldId id="258" r:id="rId4"/>
    <p:sldId id="289" r:id="rId5"/>
    <p:sldId id="29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33"/>
    <a:srgbClr val="FFFF66"/>
    <a:srgbClr val="FFFF00"/>
    <a:srgbClr val="FF0000"/>
    <a:srgbClr val="0080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/>
            <a:r>
              <a:rPr 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sz="3600" dirty="0" smtClean="0">
                <a:solidFill>
                  <a:srgbClr val="FF0000"/>
                </a:solidFill>
              </a:rPr>
              <a:t> 70b			  </a:t>
            </a:r>
            <a:r>
              <a:rPr lang="en-US" sz="3600" dirty="0" smtClean="0">
                <a:solidFill>
                  <a:srgbClr val="00B050"/>
                </a:solidFill>
              </a:rPr>
              <a:t>23</a:t>
            </a:r>
            <a:r>
              <a:rPr lang="en-US" sz="3600" dirty="0" smtClean="0">
                <a:solidFill>
                  <a:srgbClr val="00B050"/>
                </a:solidFill>
              </a:rPr>
              <a:t>/05/17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err="1" smtClean="0">
                <a:solidFill>
                  <a:srgbClr val="FF0000"/>
                </a:solidFill>
              </a:rPr>
              <a:t>Actividad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Incial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84237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Copy and choose the correct </a:t>
            </a:r>
            <a:r>
              <a:rPr lang="en-US" sz="2800" i="1" dirty="0" smtClean="0"/>
              <a:t>preposition + article </a:t>
            </a:r>
            <a:r>
              <a:rPr lang="en-US" sz="2800" dirty="0" smtClean="0"/>
              <a:t>combination.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El auto es _______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 de ingles.</a:t>
            </a:r>
          </a:p>
          <a:p>
            <a:pPr marL="0" indent="0">
              <a:buNone/>
            </a:pPr>
            <a:r>
              <a:rPr lang="en-US" sz="2800" dirty="0" smtClean="0"/>
              <a:t>	a. a la		b. de la</a:t>
            </a:r>
          </a:p>
          <a:p>
            <a:pPr marL="0" indent="0">
              <a:buNone/>
            </a:pPr>
            <a:r>
              <a:rPr lang="en-US" sz="2800" dirty="0" smtClean="0"/>
              <a:t>2. Los </a:t>
            </a:r>
            <a:r>
              <a:rPr lang="en-US" sz="2800" dirty="0" err="1" smtClean="0"/>
              <a:t>libros</a:t>
            </a:r>
            <a:r>
              <a:rPr lang="en-US" sz="2800" dirty="0" smtClean="0"/>
              <a:t> son ______ amigo de Jose.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del			b. </a:t>
            </a:r>
            <a:r>
              <a:rPr lang="en-US" sz="2800" dirty="0"/>
              <a:t>a</a:t>
            </a:r>
            <a:r>
              <a:rPr lang="en-US" sz="2800" dirty="0" smtClean="0"/>
              <a:t>l</a:t>
            </a:r>
          </a:p>
          <a:p>
            <a:pPr marL="0" indent="0">
              <a:buNone/>
            </a:pPr>
            <a:r>
              <a:rPr lang="en-US" sz="2800" dirty="0" smtClean="0"/>
              <a:t>3. Las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van _____ </a:t>
            </a:r>
            <a:r>
              <a:rPr lang="en-US" sz="2800" dirty="0" err="1" smtClean="0"/>
              <a:t>escuela</a:t>
            </a:r>
            <a:r>
              <a:rPr lang="en-US" sz="2800" dirty="0" smtClean="0"/>
              <a:t> a pie.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a la		b. de la</a:t>
            </a:r>
          </a:p>
          <a:p>
            <a:pPr marL="0" indent="0">
              <a:buNone/>
            </a:pPr>
            <a:r>
              <a:rPr lang="en-US" sz="2800" dirty="0" smtClean="0"/>
              <a:t>4. </a:t>
            </a:r>
            <a:r>
              <a:rPr lang="en-US" sz="2800" dirty="0" err="1" smtClean="0"/>
              <a:t>Mi</a:t>
            </a:r>
            <a:r>
              <a:rPr lang="en-US" sz="2800" dirty="0" smtClean="0"/>
              <a:t> </a:t>
            </a:r>
            <a:r>
              <a:rPr lang="en-US" sz="2800" dirty="0" err="1" smtClean="0"/>
              <a:t>madre</a:t>
            </a:r>
            <a:r>
              <a:rPr lang="en-US" sz="2800" dirty="0" smtClean="0"/>
              <a:t> </a:t>
            </a:r>
            <a:r>
              <a:rPr lang="en-US" sz="2800" dirty="0" err="1" smtClean="0"/>
              <a:t>mira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 las		b. a las</a:t>
            </a:r>
          </a:p>
          <a:p>
            <a:pPr marL="0" indent="0">
              <a:buNone/>
            </a:pPr>
            <a:r>
              <a:rPr lang="en-US" sz="2800" dirty="0" smtClean="0"/>
              <a:t>5. Jose </a:t>
            </a:r>
            <a:r>
              <a:rPr lang="en-US" sz="2800" dirty="0" err="1" smtClean="0"/>
              <a:t>necesita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apuntes</a:t>
            </a:r>
            <a:r>
              <a:rPr lang="en-US" sz="2800" dirty="0" smtClean="0"/>
              <a:t> _____ amigo.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del		b. 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24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altLang="en-US" sz="4000" dirty="0" err="1">
                <a:solidFill>
                  <a:srgbClr val="008000"/>
                </a:solidFill>
              </a:rPr>
              <a:t>Repaso</a:t>
            </a:r>
            <a:r>
              <a:rPr lang="en-US" altLang="en-US" sz="4000" dirty="0">
                <a:solidFill>
                  <a:srgbClr val="008000"/>
                </a:solidFill>
              </a:rPr>
              <a:t> de </a:t>
            </a:r>
            <a:r>
              <a:rPr lang="en-US" altLang="en-US" sz="4000" dirty="0" err="1">
                <a:solidFill>
                  <a:srgbClr val="008000"/>
                </a:solidFill>
              </a:rPr>
              <a:t>las</a:t>
            </a:r>
            <a:r>
              <a:rPr lang="en-US" altLang="en-US" sz="4000" dirty="0">
                <a:solidFill>
                  <a:srgbClr val="008000"/>
                </a:solidFill>
              </a:rPr>
              <a:t> CONTRACCIONES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What does “A” mean?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What does “De” mean?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What are the </a:t>
            </a:r>
            <a:r>
              <a:rPr lang="en-US" altLang="en-US" dirty="0" err="1"/>
              <a:t>definate</a:t>
            </a:r>
            <a:r>
              <a:rPr lang="en-US" altLang="en-US" dirty="0"/>
              <a:t> articles in Spanish?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r>
              <a:rPr lang="en-US" altLang="en-US" dirty="0">
                <a:solidFill>
                  <a:srgbClr val="0000FF"/>
                </a:solidFill>
              </a:rPr>
              <a:t>El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r>
              <a:rPr lang="en-US" altLang="en-US" dirty="0">
                <a:solidFill>
                  <a:srgbClr val="0000FF"/>
                </a:solidFill>
              </a:rPr>
              <a:t>La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r>
              <a:rPr lang="en-US" altLang="en-US" dirty="0">
                <a:solidFill>
                  <a:srgbClr val="0000FF"/>
                </a:solidFill>
              </a:rPr>
              <a:t>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r>
              <a:rPr lang="en-US" altLang="en-US" dirty="0">
                <a:solidFill>
                  <a:srgbClr val="0000FF"/>
                </a:solidFill>
              </a:rPr>
              <a:t>Las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What do they mean in English?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800600" y="1295400"/>
            <a:ext cx="27569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To , </a:t>
            </a:r>
            <a:r>
              <a:rPr lang="en-US" altLang="en-US" sz="3200" dirty="0" smtClean="0">
                <a:solidFill>
                  <a:srgbClr val="0000FF"/>
                </a:solidFill>
              </a:rPr>
              <a:t>toward, at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53000" y="1858963"/>
            <a:ext cx="29386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of , </a:t>
            </a:r>
            <a:r>
              <a:rPr lang="en-US" altLang="en-US" sz="3200" dirty="0" smtClean="0">
                <a:solidFill>
                  <a:srgbClr val="0000FF"/>
                </a:solidFill>
              </a:rPr>
              <a:t>about, from</a:t>
            </a:r>
            <a:endParaRPr lang="en-US" altLang="en-US" sz="3200" dirty="0">
              <a:solidFill>
                <a:srgbClr val="0000FF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477000" y="5029200"/>
            <a:ext cx="99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229600" cy="6553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When </a:t>
            </a:r>
            <a:r>
              <a:rPr lang="en-US" altLang="en-US" b="1">
                <a:solidFill>
                  <a:srgbClr val="FF0000"/>
                </a:solidFill>
              </a:rPr>
              <a:t>a</a:t>
            </a:r>
            <a:r>
              <a:rPr lang="en-US" altLang="en-US"/>
              <a:t> or </a:t>
            </a:r>
            <a:r>
              <a:rPr lang="en-US" altLang="en-US" b="1">
                <a:solidFill>
                  <a:srgbClr val="FF0000"/>
                </a:solidFill>
              </a:rPr>
              <a:t>de</a:t>
            </a:r>
            <a:r>
              <a:rPr lang="en-US" altLang="en-US"/>
              <a:t> precedes the definite article </a:t>
            </a:r>
            <a:r>
              <a:rPr lang="en-US" altLang="en-US" b="1">
                <a:solidFill>
                  <a:srgbClr val="008000"/>
                </a:solidFill>
              </a:rPr>
              <a:t>el</a:t>
            </a:r>
            <a:r>
              <a:rPr lang="en-US" altLang="en-US"/>
              <a:t>, the two words combine to form a contraction. That is, two words become one.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>
              <a:lnSpc>
                <a:spcPct val="90000"/>
              </a:lnSpc>
            </a:pPr>
            <a:r>
              <a:rPr lang="en-US" altLang="en-US"/>
              <a:t>Personal</a:t>
            </a:r>
            <a:r>
              <a:rPr lang="en-US" altLang="en-US">
                <a:solidFill>
                  <a:srgbClr val="008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:  You use a “personal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” when whatever action is ocurring is directed to a person.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>
                <a:latin typeface="Times New Roman" pitchFamily="18" charset="0"/>
              </a:rPr>
              <a:t>For Example:</a:t>
            </a:r>
            <a:r>
              <a:rPr lang="en-US" altLang="en-US" i="1"/>
              <a:t> </a:t>
            </a:r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   </a:t>
            </a:r>
            <a:r>
              <a:rPr lang="en-US" altLang="en-US" sz="2800">
                <a:solidFill>
                  <a:srgbClr val="CC0099"/>
                </a:solidFill>
              </a:rPr>
              <a:t>la profesora</a:t>
            </a:r>
            <a:r>
              <a:rPr lang="en-US" altLang="en-US" sz="2800"/>
              <a:t>.</a:t>
            </a:r>
          </a:p>
          <a:p>
            <a:pPr lvl="2" algn="ctr">
              <a:lnSpc>
                <a:spcPct val="90000"/>
              </a:lnSpc>
            </a:pPr>
            <a:endParaRPr lang="en-US" altLang="en-US" sz="2800"/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</a:t>
            </a:r>
            <a:r>
              <a:rPr lang="en-US" altLang="en-US" sz="2800">
                <a:solidFill>
                  <a:srgbClr val="CC0099"/>
                </a:solidFill>
              </a:rPr>
              <a:t>la fotografia</a:t>
            </a:r>
            <a:r>
              <a:rPr lang="en-US" altLang="en-US" sz="2800"/>
              <a:t>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4191000" y="47244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733800" y="4343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5867400" y="48006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410200" y="4403725"/>
            <a:ext cx="1074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343400" y="48768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4724400" y="48768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4572000" y="5105400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810000" y="5486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4267200" y="57912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5791200" y="57912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402263" y="5470525"/>
            <a:ext cx="1074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570413" y="4967288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495800" y="44958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4495800" y="5943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6482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I- </a:t>
            </a:r>
            <a:r>
              <a:rPr lang="es-ES_tradnl" dirty="0" smtClean="0"/>
              <a:t>COPIA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according</a:t>
            </a:r>
            <a:r>
              <a:rPr lang="es-ES_tradnl" dirty="0" smtClean="0"/>
              <a:t> to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cue</a:t>
            </a:r>
            <a:r>
              <a:rPr lang="es-ES_tradnl" dirty="0" smtClean="0"/>
              <a:t> in full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colegio)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</a:t>
            </a:r>
            <a:r>
              <a:rPr lang="es-ES_tradnl" dirty="0" err="1" smtClean="0"/>
              <a:t>cafeteria</a:t>
            </a:r>
            <a:r>
              <a:rPr lang="es-ES_tradnl" dirty="0" smtClean="0"/>
              <a:t>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fiesta)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dormitorio)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comedor)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78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70b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WORKBOOK:</a:t>
            </a:r>
          </a:p>
          <a:p>
            <a:pPr lvl="1"/>
            <a:r>
              <a:rPr lang="en-US" dirty="0" err="1"/>
              <a:t>Completa</a:t>
            </a:r>
            <a:r>
              <a:rPr lang="en-US" dirty="0"/>
              <a:t> p. 3.13-3.14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1401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9172</TotalTime>
  <Words>199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Proposito 70b     23/05/17 Actividad Incial</vt:lpstr>
      <vt:lpstr>Repaso de las CONTRACCIONES</vt:lpstr>
      <vt:lpstr>PowerPoint Presentation</vt:lpstr>
      <vt:lpstr>Practica</vt:lpstr>
      <vt:lpstr>Tarea # 70b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62</cp:revision>
  <cp:lastPrinted>2016-05-31T14:55:04Z</cp:lastPrinted>
  <dcterms:created xsi:type="dcterms:W3CDTF">2011-11-18T04:27:42Z</dcterms:created>
  <dcterms:modified xsi:type="dcterms:W3CDTF">2017-05-23T18:28:11Z</dcterms:modified>
</cp:coreProperties>
</file>